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95" r:id="rId2"/>
    <p:sldId id="294" r:id="rId3"/>
  </p:sldIdLst>
  <p:sldSz cx="12192000" cy="6858000"/>
  <p:notesSz cx="6797675" cy="9926638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4" autoAdjust="0"/>
    <p:restoredTop sz="52830" autoAdjust="0"/>
  </p:normalViewPr>
  <p:slideViewPr>
    <p:cSldViewPr snapToGrid="0">
      <p:cViewPr varScale="1">
        <p:scale>
          <a:sx n="45" d="100"/>
          <a:sy n="45" d="100"/>
        </p:scale>
        <p:origin x="18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46992-E215-4CE2-8628-BCD50EB47E83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35214-5EC0-40D0-A25C-4455D95ADA1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0549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Protein: vi er afhængige af at få tilført protein fra kosten, </a:t>
            </a:r>
            <a:r>
              <a:rPr lang="da-DK" dirty="0" err="1"/>
              <a:t>pga</a:t>
            </a:r>
            <a:r>
              <a:rPr lang="da-DK" dirty="0"/>
              <a:t> den konstante omsætning af kropsprotein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1DBF9-A730-4606-9963-02C1F31F567E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881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1DBF9-A730-4606-9963-02C1F31F567E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239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F1C623-4170-4A3A-A534-31353B20AB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FDD7DEA8-FDFA-483A-BB5F-1B3282676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7A5CA0-8CD9-4448-A366-7FF0EEE9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9496449-B6A1-4650-AE4A-E2B173A02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4C2F703-B459-4C7C-9C47-D406031FB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086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8BA18-DDEE-4B73-8457-2F87FD7F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2CAFFFA-1C48-459C-928C-B5A170D93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FE51B69-B9CF-45D7-AB62-A583FE02D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3DCA080-5AD1-4641-9421-83CAEDCBC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5587442-7613-4859-B3C3-0B567506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791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DE5910A3-8558-4DA9-8076-1ECCD0E832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7C31C49-6B51-46DC-A3E7-EBB9008A8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A546ADC-A37D-488F-B253-1A85B21E8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F870E19-A016-4664-ABFD-9673AF96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1887CA5-225F-404E-8F10-90EB001C3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948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7FBB6-8765-446D-A716-58F8BA1A4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3C19CC1-A503-4A5A-B262-E8CF821DE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4A3D198-B3B1-404B-8208-7BDEFEC99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98CF12-0F91-432F-A54E-90071109B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7842B56-9E3F-4A7E-8B84-5317DA00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100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EAD0F-38F8-405E-A11F-515B5B35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E5804F7-16E3-456B-8F11-A57EE2C59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60C4824-0398-4C3C-9562-5FBCCA810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650883C-B88B-43C1-86E4-A4A56372F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8DD2FB5-B7D2-4A5D-9F8C-2BB953A5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3840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D95FC8-CEFB-4636-BC9E-2B6B600F7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A78D540-6705-406A-8322-0EAE3658B0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72D2376-A718-4FB5-8C2D-DDD3C97745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E8C2E24-D71D-402B-B01E-5BCC3A03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85B119C-F589-45D3-8861-D36D0B58C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B3520C6-A71B-4079-B165-71871F68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8636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BA99C7-FAA2-48AC-A08C-E372E41C3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6288D2B-0E55-421F-A2C2-931D5773BA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B484402-F8F3-4261-A25A-E1716F2901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EAD0843A-247E-4606-AAFD-EFF2D80EB2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6682CEE7-A00B-4C9C-AC58-E74EC918E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A44FC79F-4892-48F3-9C8D-47A109567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EFB4E0F9-8A6C-4FD2-8EEC-72E9646A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5D17EB5A-4317-48EC-9E14-24F334E5D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526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2B630-0C2D-476E-91A8-584A77642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AB1F02F-09E6-4A2E-A63C-E4C4C1C2B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A20D825F-9B44-4930-B657-60B5DE949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72C0041-9001-4172-A7A9-E42A8459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630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064DD5D-D963-482B-9F88-22E10DDC9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A67DBC81-C618-4EA9-A996-022E6AB8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58A2193-909D-4106-ACD8-E96DA9CA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2151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8B320-2BA4-4F80-B9A7-058E7569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742EE17-C28E-4CF5-B87C-BB97AE9C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89A5A5E-643C-4CCB-8FBD-FD70769DC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E988ECC-90BB-4783-BBDC-8DAE3D864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64DB48C-9A13-4CAF-A252-2739D7143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6FE72B9-9987-4D21-8FEB-037618C43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7229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01D02F-210F-4045-A555-9BA33375C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F3714B6C-1BAC-4C50-8145-A9287C305B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3D42C30-DF0C-41F3-BE24-B3349C1FC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8D6CBEB-F3AF-41DD-BB00-252B7A6E4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61643A6-8CA6-49E1-A56F-BDB3F72A9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2CD5DA1-CD5B-4890-9236-231336DF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369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F340E62D-81CD-4458-BFB5-84BFE541D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5F97FFB-42C9-4132-869A-B9A6C0642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4E45A76-7A4F-4EA4-A916-53882C6E4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ED4F1-0EAE-461D-8845-0D892982C996}" type="datetimeFigureOut">
              <a:rPr lang="da-DK" smtClean="0"/>
              <a:t>27-01-2021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32FCF51-9099-4181-9CBF-B5E05CA032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41E1C6B-A3A1-4AEA-92BD-AD39BAA99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9A24E-13D2-444F-A882-9382BF850AF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75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70B576-4BDA-40EF-84E2-A36DB8DAF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428" y="53065"/>
            <a:ext cx="10515600" cy="1087157"/>
          </a:xfrm>
        </p:spPr>
        <p:txBody>
          <a:bodyPr/>
          <a:lstStyle/>
          <a:p>
            <a:r>
              <a:rPr lang="da-DK" dirty="0">
                <a:solidFill>
                  <a:schemeClr val="bg1"/>
                </a:solidFill>
                <a:latin typeface="Oswald light" panose="02000506000000020004" pitchFamily="2"/>
              </a:rPr>
              <a:t>Bullet opsamling – ernæring, aldring og træning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AF6EC02B-C1CF-4557-B8BE-45DB44A93334}"/>
              </a:ext>
            </a:extLst>
          </p:cNvPr>
          <p:cNvSpPr txBox="1"/>
          <p:nvPr/>
        </p:nvSpPr>
        <p:spPr>
          <a:xfrm>
            <a:off x="537716" y="1738800"/>
            <a:ext cx="2270071" cy="1880283"/>
          </a:xfrm>
          <a:prstGeom prst="hexagon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Ernæring er tæt koblet til fysisk funktion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4C477216-F9FA-4872-B3E3-9FD647BD1EE4}"/>
              </a:ext>
            </a:extLst>
          </p:cNvPr>
          <p:cNvSpPr txBox="1"/>
          <p:nvPr/>
        </p:nvSpPr>
        <p:spPr>
          <a:xfrm>
            <a:off x="537715" y="3614476"/>
            <a:ext cx="2270071" cy="1880284"/>
          </a:xfrm>
          <a:prstGeom prst="hexagon">
            <a:avLst/>
          </a:prstGeom>
          <a:solidFill>
            <a:srgbClr val="CCCC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Reservekapacitet er et udtryk for den kapacitet vi har til overs ved en given aktivitet eller før vi ikke længere kan udføre dagligdags-aktiviteter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D629D3F0-0E85-4549-BC93-63C3EC725277}"/>
              </a:ext>
            </a:extLst>
          </p:cNvPr>
          <p:cNvSpPr txBox="1"/>
          <p:nvPr/>
        </p:nvSpPr>
        <p:spPr>
          <a:xfrm>
            <a:off x="2351792" y="4573831"/>
            <a:ext cx="2270071" cy="1880284"/>
          </a:xfrm>
          <a:prstGeom prst="hexagon">
            <a:avLst/>
          </a:prstGeom>
          <a:solidFill>
            <a:srgbClr val="FF9999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Ernæring er én af de påvirkelige risikofaktorer for accelereret tab af muskelmasse, muskelstyrke og fysisk funktionsevne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24E1AB9D-A128-4875-8892-924B24246138}"/>
              </a:ext>
            </a:extLst>
          </p:cNvPr>
          <p:cNvSpPr txBox="1"/>
          <p:nvPr/>
        </p:nvSpPr>
        <p:spPr>
          <a:xfrm>
            <a:off x="2341606" y="2671896"/>
            <a:ext cx="2270071" cy="1880284"/>
          </a:xfrm>
          <a:prstGeom prst="hexagon">
            <a:avLst/>
          </a:prstGeom>
          <a:solidFill>
            <a:srgbClr val="CCFF99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Ernæring og træning kan øge reservekapaciteten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B1B09B01-0A1B-4297-84F6-F243A66FD623}"/>
              </a:ext>
            </a:extLst>
          </p:cNvPr>
          <p:cNvSpPr txBox="1"/>
          <p:nvPr/>
        </p:nvSpPr>
        <p:spPr>
          <a:xfrm>
            <a:off x="4139556" y="1731754"/>
            <a:ext cx="2270071" cy="1880284"/>
          </a:xfrm>
          <a:prstGeom prst="hexagon">
            <a:avLst/>
          </a:prstGeom>
          <a:solidFill>
            <a:srgbClr val="FFFF99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 </a:t>
            </a:r>
            <a:r>
              <a:rPr lang="da-DK" sz="1100" dirty="0">
                <a:solidFill>
                  <a:prstClr val="black"/>
                </a:solidFill>
                <a:latin typeface="Georgia" panose="02040502050405020303" pitchFamily="18" charset="0"/>
              </a:rPr>
              <a:t>Behovet for protein og energi stiger ved opstart af (</a:t>
            </a:r>
            <a:r>
              <a:rPr lang="da-DK" sz="1100" dirty="0" err="1">
                <a:solidFill>
                  <a:prstClr val="black"/>
                </a:solidFill>
                <a:latin typeface="Georgia" panose="02040502050405020303" pitchFamily="18" charset="0"/>
              </a:rPr>
              <a:t>genop</a:t>
            </a:r>
            <a:r>
              <a:rPr lang="da-DK" sz="1100" dirty="0">
                <a:solidFill>
                  <a:prstClr val="black"/>
                </a:solidFill>
                <a:latin typeface="Georgia" panose="02040502050405020303" pitchFamily="18" charset="0"/>
              </a:rPr>
              <a:t>)træning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E9763F25-EB13-487D-9D51-00FFF14F448B}"/>
              </a:ext>
            </a:extLst>
          </p:cNvPr>
          <p:cNvSpPr txBox="1"/>
          <p:nvPr/>
        </p:nvSpPr>
        <p:spPr>
          <a:xfrm>
            <a:off x="4163276" y="3612038"/>
            <a:ext cx="2270071" cy="1880284"/>
          </a:xfrm>
          <a:prstGeom prst="hexagon">
            <a:avLst/>
          </a:prstGeom>
          <a:solidFill>
            <a:srgbClr val="99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Behovet for protein stiger med alderen – der skal mere til for at få den samme effekt som hos yngre (anabolsk resistens)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98416E89-9E36-4DFA-B0E2-862D8F610683}"/>
              </a:ext>
            </a:extLst>
          </p:cNvPr>
          <p:cNvSpPr txBox="1"/>
          <p:nvPr/>
        </p:nvSpPr>
        <p:spPr>
          <a:xfrm>
            <a:off x="5953632" y="2697811"/>
            <a:ext cx="2270071" cy="1880284"/>
          </a:xfrm>
          <a:prstGeom prst="hexagon">
            <a:avLst/>
          </a:prstGeom>
          <a:solidFill>
            <a:srgbClr val="6699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Alle borgertyper</a:t>
            </a:r>
            <a:r>
              <a:rPr kumimoji="0" lang="da-DK" sz="11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 har gavn af øget proteinindtag og fysisk </a:t>
            </a:r>
            <a:r>
              <a:rPr kumimoji="0" lang="da-DK" sz="11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aktivtitet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27A877B1-04CA-4F0A-84C1-876B3374BC8E}"/>
              </a:ext>
            </a:extLst>
          </p:cNvPr>
          <p:cNvSpPr txBox="1"/>
          <p:nvPr/>
        </p:nvSpPr>
        <p:spPr>
          <a:xfrm>
            <a:off x="5953632" y="4573831"/>
            <a:ext cx="2270071" cy="1880284"/>
          </a:xfrm>
          <a:prstGeom prst="hexagon">
            <a:avLst/>
          </a:prstGeom>
          <a:solidFill>
            <a:srgbClr val="FFCC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Risikoen for at spise for lidt protein stiger med alderen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68D057CF-5A98-4A4E-86F8-0D5DF14B91EA}"/>
              </a:ext>
            </a:extLst>
          </p:cNvPr>
          <p:cNvSpPr txBox="1"/>
          <p:nvPr/>
        </p:nvSpPr>
        <p:spPr>
          <a:xfrm>
            <a:off x="7765116" y="3635821"/>
            <a:ext cx="2270071" cy="1880284"/>
          </a:xfrm>
          <a:prstGeom prst="hexagon">
            <a:avLst/>
          </a:prstGeom>
          <a:solidFill>
            <a:srgbClr val="FF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Træning kombineret med ernæring giver en større effekt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4389CD5B-4E25-49FA-98F6-39F1DE38B5A8}"/>
              </a:ext>
            </a:extLst>
          </p:cNvPr>
          <p:cNvSpPr txBox="1"/>
          <p:nvPr/>
        </p:nvSpPr>
        <p:spPr>
          <a:xfrm>
            <a:off x="9581137" y="2708853"/>
            <a:ext cx="2270071" cy="1880284"/>
          </a:xfrm>
          <a:prstGeom prst="hexagon">
            <a:avLst/>
          </a:prstGeom>
          <a:solidFill>
            <a:srgbClr val="CC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I 2016 blev der udgivet en national klinisk retningslinje med anbefalinger på området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4D24ED05-1173-4778-8129-64E21D2137D2}"/>
              </a:ext>
            </a:extLst>
          </p:cNvPr>
          <p:cNvSpPr txBox="1"/>
          <p:nvPr/>
        </p:nvSpPr>
        <p:spPr>
          <a:xfrm>
            <a:off x="7767061" y="1768711"/>
            <a:ext cx="2270071" cy="1880284"/>
          </a:xfrm>
          <a:prstGeom prst="hexagon">
            <a:avLst/>
          </a:prstGeom>
          <a:solidFill>
            <a:srgbClr val="FFCC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Utilstrækkeligt proteinindtag øger risiko for tab af muskelmasse, muskelstyrke og funktionsevne</a:t>
            </a:r>
          </a:p>
        </p:txBody>
      </p:sp>
    </p:spTree>
    <p:extLst>
      <p:ext uri="{BB962C8B-B14F-4D97-AF65-F5344CB8AC3E}">
        <p14:creationId xmlns:p14="http://schemas.microsoft.com/office/powerpoint/2010/main" val="177034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70B576-4BDA-40EF-84E2-A36DB8DAF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428" y="53065"/>
            <a:ext cx="10515600" cy="1087157"/>
          </a:xfrm>
        </p:spPr>
        <p:txBody>
          <a:bodyPr/>
          <a:lstStyle/>
          <a:p>
            <a:r>
              <a:rPr lang="da-DK" dirty="0">
                <a:solidFill>
                  <a:schemeClr val="bg1"/>
                </a:solidFill>
                <a:latin typeface="Oswald light" panose="02000506000000020004" pitchFamily="2"/>
              </a:rPr>
              <a:t>Bullet opsamling – næringsstoffer og behov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AF6EC02B-C1CF-4557-B8BE-45DB44A93334}"/>
              </a:ext>
            </a:extLst>
          </p:cNvPr>
          <p:cNvSpPr txBox="1"/>
          <p:nvPr/>
        </p:nvSpPr>
        <p:spPr>
          <a:xfrm>
            <a:off x="537716" y="1738800"/>
            <a:ext cx="2270071" cy="1880283"/>
          </a:xfrm>
          <a:prstGeom prst="hexagon">
            <a:avLst/>
          </a:prstGeom>
          <a:solidFill>
            <a:srgbClr val="FFCC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Ernæring er makronæringsstoffer: kulhydrat, fedt, protein, alkohol </a:t>
            </a:r>
            <a:b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</a:b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&amp; mikronæringsstoffer: vitaminer, mineraler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4C477216-F9FA-4872-B3E3-9FD647BD1EE4}"/>
              </a:ext>
            </a:extLst>
          </p:cNvPr>
          <p:cNvSpPr txBox="1"/>
          <p:nvPr/>
        </p:nvSpPr>
        <p:spPr>
          <a:xfrm>
            <a:off x="537715" y="3614476"/>
            <a:ext cx="2270071" cy="1880284"/>
          </a:xfrm>
          <a:prstGeom prst="hexagon">
            <a:avLst/>
          </a:prstGeom>
          <a:solidFill>
            <a:srgbClr val="FFCC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Kulhydrat er kroppens primære brændstof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D629D3F0-0E85-4549-BC93-63C3EC725277}"/>
              </a:ext>
            </a:extLst>
          </p:cNvPr>
          <p:cNvSpPr txBox="1"/>
          <p:nvPr/>
        </p:nvSpPr>
        <p:spPr>
          <a:xfrm>
            <a:off x="2351792" y="4573831"/>
            <a:ext cx="2270071" cy="1880284"/>
          </a:xfrm>
          <a:prstGeom prst="hexagon">
            <a:avLst/>
          </a:prstGeom>
          <a:solidFill>
            <a:srgbClr val="FF99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Fedt er kroppens energidepot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24E1AB9D-A128-4875-8892-924B24246138}"/>
              </a:ext>
            </a:extLst>
          </p:cNvPr>
          <p:cNvSpPr txBox="1"/>
          <p:nvPr/>
        </p:nvSpPr>
        <p:spPr>
          <a:xfrm>
            <a:off x="2341606" y="2671896"/>
            <a:ext cx="2270071" cy="1880284"/>
          </a:xfrm>
          <a:prstGeom prst="hexagon">
            <a:avLst/>
          </a:prstGeom>
          <a:solidFill>
            <a:srgbClr val="FF99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Protein er kroppens byggesten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B1B09B01-0A1B-4297-84F6-F243A66FD623}"/>
              </a:ext>
            </a:extLst>
          </p:cNvPr>
          <p:cNvSpPr txBox="1"/>
          <p:nvPr/>
        </p:nvSpPr>
        <p:spPr>
          <a:xfrm>
            <a:off x="4139556" y="1731754"/>
            <a:ext cx="2270071" cy="1880284"/>
          </a:xfrm>
          <a:prstGeom prst="hexagon">
            <a:avLst/>
          </a:prstGeom>
          <a:solidFill>
            <a:srgbClr val="CC99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 Energibehov beregnes ud fra basalstofskifte og PAL-værdi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E9763F25-EB13-487D-9D51-00FFF14F448B}"/>
              </a:ext>
            </a:extLst>
          </p:cNvPr>
          <p:cNvSpPr txBox="1"/>
          <p:nvPr/>
        </p:nvSpPr>
        <p:spPr>
          <a:xfrm>
            <a:off x="4163276" y="3612038"/>
            <a:ext cx="2270071" cy="1880284"/>
          </a:xfrm>
          <a:prstGeom prst="hexagon">
            <a:avLst/>
          </a:prstGeom>
          <a:solidFill>
            <a:srgbClr val="FFCC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Energibehov kan påvirkes af alder, vægt, køn, sygdom og aktivitet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98416E89-9E36-4DFA-B0E2-862D8F610683}"/>
              </a:ext>
            </a:extLst>
          </p:cNvPr>
          <p:cNvSpPr txBox="1"/>
          <p:nvPr/>
        </p:nvSpPr>
        <p:spPr>
          <a:xfrm>
            <a:off x="5953632" y="2697811"/>
            <a:ext cx="2270071" cy="1880284"/>
          </a:xfrm>
          <a:prstGeom prst="hexagon">
            <a:avLst/>
          </a:prstGeom>
          <a:solidFill>
            <a:srgbClr val="99CC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Proteinbehov beregnes ud fra vægt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27A877B1-04CA-4F0A-84C1-876B3374BC8E}"/>
              </a:ext>
            </a:extLst>
          </p:cNvPr>
          <p:cNvSpPr txBox="1"/>
          <p:nvPr/>
        </p:nvSpPr>
        <p:spPr>
          <a:xfrm>
            <a:off x="5953632" y="4573831"/>
            <a:ext cx="2270071" cy="1880284"/>
          </a:xfrm>
          <a:prstGeom prst="hexagon">
            <a:avLst/>
          </a:prstGeom>
          <a:solidFill>
            <a:srgbClr val="CCFFFF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Proteinbehov kan påvirkes af alder, vægt og sygdom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68D057CF-5A98-4A4E-86F8-0D5DF14B91EA}"/>
              </a:ext>
            </a:extLst>
          </p:cNvPr>
          <p:cNvSpPr txBox="1"/>
          <p:nvPr/>
        </p:nvSpPr>
        <p:spPr>
          <a:xfrm>
            <a:off x="7765116" y="3635821"/>
            <a:ext cx="2270071" cy="1880284"/>
          </a:xfrm>
          <a:prstGeom prst="hexagon">
            <a:avLst/>
          </a:prstGeom>
          <a:solidFill>
            <a:srgbClr val="FF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Ubalance i energiindtag kontra behov kan måles ved vægtændring 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4389CD5B-4E25-49FA-98F6-39F1DE38B5A8}"/>
              </a:ext>
            </a:extLst>
          </p:cNvPr>
          <p:cNvSpPr txBox="1"/>
          <p:nvPr/>
        </p:nvSpPr>
        <p:spPr>
          <a:xfrm>
            <a:off x="9581137" y="2708853"/>
            <a:ext cx="2270071" cy="1880284"/>
          </a:xfrm>
          <a:prstGeom prst="hexagon">
            <a:avLst/>
          </a:prstGeom>
          <a:solidFill>
            <a:srgbClr val="CC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Ubalance i proteinindtag kontra behov kan ikke måles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4D24ED05-1173-4778-8129-64E21D2137D2}"/>
              </a:ext>
            </a:extLst>
          </p:cNvPr>
          <p:cNvSpPr txBox="1"/>
          <p:nvPr/>
        </p:nvSpPr>
        <p:spPr>
          <a:xfrm>
            <a:off x="7767061" y="1768711"/>
            <a:ext cx="2270071" cy="1880284"/>
          </a:xfrm>
          <a:prstGeom prst="hexagon">
            <a:avLst/>
          </a:prstGeom>
          <a:solidFill>
            <a:srgbClr val="99FFCC"/>
          </a:solidFill>
          <a:ln w="381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Stressmetabolisme øger kroppens omsætning af protein og giver tab af muskelmasse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0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273</Words>
  <Application>Microsoft Office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Georgia</vt:lpstr>
      <vt:lpstr>Oswald light</vt:lpstr>
      <vt:lpstr>1_Office-tema</vt:lpstr>
      <vt:lpstr>Bullet opsamling – ernæring, aldring og træning</vt:lpstr>
      <vt:lpstr>Bullet opsamling – næringsstoffer og behov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Træning og ernæring</dc:title>
  <dc:creator>Andrea Dan Jensen</dc:creator>
  <cp:lastModifiedBy>Camilla Hindsgaul</cp:lastModifiedBy>
  <cp:revision>71</cp:revision>
  <cp:lastPrinted>2020-03-02T11:40:56Z</cp:lastPrinted>
  <dcterms:created xsi:type="dcterms:W3CDTF">2020-01-31T09:59:20Z</dcterms:created>
  <dcterms:modified xsi:type="dcterms:W3CDTF">2021-01-27T11:15:39Z</dcterms:modified>
</cp:coreProperties>
</file>