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417" r:id="rId2"/>
    <p:sldId id="256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BD98C-FE08-4442-A01C-4BA7A842F033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17E45-240D-45BC-B6A5-CA1A99AD23C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2840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Her er Egon. Egon har en god appetit men tænker ikke så meget over hvad han spiser. Han kommer derfor op på </a:t>
            </a:r>
            <a:r>
              <a:rPr lang="da-DK" dirty="0" err="1"/>
              <a:t>ca</a:t>
            </a:r>
            <a:r>
              <a:rPr lang="da-DK" dirty="0"/>
              <a:t> 36 g protein om dagen, som det ses i første eksempel på dagskost, men har et behov på 100 g.</a:t>
            </a:r>
          </a:p>
          <a:p>
            <a:endParaRPr lang="da-DK" dirty="0"/>
          </a:p>
          <a:p>
            <a:r>
              <a:rPr lang="da-DK" dirty="0"/>
              <a:t>I eksempel </a:t>
            </a:r>
            <a:r>
              <a:rPr lang="da-DK" dirty="0" err="1"/>
              <a:t>nr</a:t>
            </a:r>
            <a:r>
              <a:rPr lang="da-DK" dirty="0"/>
              <a:t> 2 (anden række af bobler) er Egons dagskost optimeret. Måske har han talt med en trænende medarbejder eller en diætist. Nu får han i stedet 100 g protein om dagen, hvilket dækker hans behov.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035214-5EC0-40D0-A25C-4455D95ADA19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374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264B48-3BD4-41DB-99C4-0CF25E2D5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1F76A33-2312-463F-B1CF-045C70C31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22EB78D-D12C-425B-9C24-C5F35CC94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84686EE-10B5-446E-B4CE-AD6919B06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B4B1886-A890-48B5-984F-9F28F529D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4765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1E944E-362A-425D-A0A5-0AB0B979D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FBF43FC-9CD7-43B6-8A66-C407D4CEE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7F70DEA-77E3-4AEA-8524-1A52B312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B6F601-8581-45FC-8332-12B01242B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B886168-13E2-457A-8CC8-5FBA26D65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793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5AD3AC9-CE44-4072-8B56-034492BCFB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1D92FAA4-2DDB-4DFE-A25E-F788C578A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21BA29A-B7B9-43F5-8F6B-1184863B1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3BA5431-0AA4-4384-A5E4-EA4221A30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20E2EDA-5F13-4E28-9E22-CCFCEC93D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9453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468B1E-1255-435C-8589-5BF81BE13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25A3191-168F-468D-9185-BA90F43C7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F243E22-5425-4BA1-BCD4-98F019C9A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A419C23-F543-4653-8E33-74E2F3D0B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828FCE-6495-4FB0-BB78-FAB57D5C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122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047EB2-B45B-46FB-AE63-D165B2F19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6F9A3A2-A3C3-4A2A-96A4-C4DED293F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5474935-1542-4F29-A2FD-6E86D8982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D58063B-8888-413D-9470-666CBE97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CF0A8D3-93BF-446B-80F7-A706B8BB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618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4AEFAF-3E9E-482B-8D45-B1B25FA12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867CB93-6230-432A-9603-4D17DF9AB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C64EBD1-484A-4EF0-B2A2-3B7472393F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AB860D2-09D3-4B33-BB67-0E38C5879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FCE8405-D267-4907-8D3D-C9A229ED5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773BA09-5324-4BB5-B464-1D7733558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8470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74DE62-DC0F-4707-A6F3-98A0D0CAA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2FBAF19B-71CE-4727-B6EC-5F19DF45D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3A2D20A-40D4-4ED3-B7D2-14203A329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6E57B2B3-C2E2-42BA-AD48-4CA59EBC69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F4940E0-D96F-484A-9541-A7BFDEC62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7A78BAC-E7B2-4A39-AC77-1B7607E73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A66936C-BFA4-413D-862D-14B69A622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5E00E166-D22B-4029-9588-DE6B310C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5179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76AD26-17B1-48ED-B6BE-F38D06BAB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9D757BBF-E5A2-477B-979C-F8B6B691E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DE38E1C-F9A5-4EA7-A272-E2AC5C5F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3E36C76-2E40-40A9-9669-4046DB50A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857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01058EDB-F2B6-48E8-A7DE-5859CE807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FA8B063-9ACF-4D1D-B7E2-C2EF5837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C92B9B3-7CAB-4610-BEA9-F2AA32788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0900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187608-170A-4E6D-8C51-DF217A41E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86A5691-3F64-4F1A-9985-68A6AD8B7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9D8FB78-C956-433B-A454-5A66BB1DD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9AE0A67-582C-44AF-A160-F2E19A9E2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B22DFE2-2438-43C5-8DA5-0D3AD1C46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5DD435A-0ADE-4F16-983B-19489BCE8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164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5AA9B-7DF5-4960-8D95-C0ED79A4C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9D80FB92-0E4B-4FBC-9859-1A8721A8BB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063F4966-12AF-4C71-82C8-42A4507990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ED9037C-3D5D-4B84-A57B-6BC2A5D13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8A1B371-3F05-4B08-9202-97053CE5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3C70DE8-0609-4F86-A9FC-2934B0F5C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90213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D940AD1A-E2F1-46EC-85E1-54FB875DE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5A17CE-D6F0-4C27-90A0-1423DFA4D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74C3DD9-F08B-4FA6-9E6E-6B109A124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B3424-D98C-4588-BD2A-E450E7C6DA12}" type="datetimeFigureOut">
              <a:rPr lang="da-DK" smtClean="0"/>
              <a:t>16-10-2020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5742017-F42F-426A-8EAD-F8604FF5E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1FCCF61-C1A1-41AB-9CBE-2B465C8E5B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4D32C-45A0-476A-B9CF-6E74535B990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7643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ktangel: afrundede hjørner 41">
            <a:extLst>
              <a:ext uri="{FF2B5EF4-FFF2-40B4-BE49-F238E27FC236}">
                <a16:creationId xmlns:a16="http://schemas.microsoft.com/office/drawing/2014/main" id="{6C4C0435-DB25-424D-B6C1-7EF733ACA1B2}"/>
              </a:ext>
            </a:extLst>
          </p:cNvPr>
          <p:cNvSpPr/>
          <p:nvPr/>
        </p:nvSpPr>
        <p:spPr>
          <a:xfrm>
            <a:off x="7935" y="1379339"/>
            <a:ext cx="2253821" cy="2523701"/>
          </a:xfrm>
          <a:prstGeom prst="roundRect">
            <a:avLst/>
          </a:prstGeom>
          <a:solidFill>
            <a:srgbClr val="526393"/>
          </a:solidFill>
          <a:ln>
            <a:solidFill>
              <a:srgbClr val="526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a-DK" sz="1600" dirty="0">
                <a:solidFill>
                  <a:schemeClr val="bg1"/>
                </a:solidFill>
                <a:latin typeface="Georgia" panose="02040502050405020303" pitchFamily="18" charset="0"/>
              </a:rPr>
              <a:t>Egon, 80 år</a:t>
            </a:r>
          </a:p>
          <a:p>
            <a:pPr algn="ctr"/>
            <a:r>
              <a:rPr lang="da-DK" sz="1600" dirty="0">
                <a:solidFill>
                  <a:schemeClr val="bg1"/>
                </a:solidFill>
                <a:latin typeface="Georgia" panose="02040502050405020303" pitchFamily="18" charset="0"/>
              </a:rPr>
              <a:t>83 kg </a:t>
            </a:r>
          </a:p>
          <a:p>
            <a:pPr algn="ctr"/>
            <a:r>
              <a:rPr lang="da-DK" sz="1600" dirty="0">
                <a:solidFill>
                  <a:schemeClr val="bg1"/>
                </a:solidFill>
                <a:latin typeface="Georgia" panose="02040502050405020303" pitchFamily="18" charset="0"/>
              </a:rPr>
              <a:t>1,2 g protein/kg/dag</a:t>
            </a:r>
          </a:p>
          <a:p>
            <a:pPr algn="ctr"/>
            <a:endParaRPr lang="da-DK" sz="16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1600" dirty="0">
                <a:solidFill>
                  <a:schemeClr val="bg1"/>
                </a:solidFill>
                <a:latin typeface="Georgia" panose="02040502050405020303" pitchFamily="18" charset="0"/>
              </a:rPr>
              <a:t>= 100 g protein pr. dag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BF19A8D9-D66A-4873-A244-6ED0A6A92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840" y="3085296"/>
            <a:ext cx="4230991" cy="3249450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46983B2-9068-4AAF-8F51-F77A508F70EF}"/>
              </a:ext>
            </a:extLst>
          </p:cNvPr>
          <p:cNvSpPr txBox="1"/>
          <p:nvPr/>
        </p:nvSpPr>
        <p:spPr>
          <a:xfrm>
            <a:off x="490314" y="284687"/>
            <a:ext cx="11015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5400" dirty="0">
                <a:solidFill>
                  <a:schemeClr val="bg1"/>
                </a:solidFill>
                <a:latin typeface="Oswald Light" panose="00000400000000000000" pitchFamily="2" charset="0"/>
              </a:rPr>
              <a:t>Egon og hans mad på en almindelig dag….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756425D8-A5EC-4AC5-B063-D0F2A8E4A615}"/>
              </a:ext>
            </a:extLst>
          </p:cNvPr>
          <p:cNvSpPr txBox="1"/>
          <p:nvPr/>
        </p:nvSpPr>
        <p:spPr>
          <a:xfrm>
            <a:off x="5540828" y="296091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a-DK" dirty="0">
              <a:latin typeface="Georgia" panose="02040502050405020303" pitchFamily="18" charset="0"/>
            </a:endParaRPr>
          </a:p>
        </p:txBody>
      </p:sp>
      <p:grpSp>
        <p:nvGrpSpPr>
          <p:cNvPr id="92" name="Gruppe 91">
            <a:extLst>
              <a:ext uri="{FF2B5EF4-FFF2-40B4-BE49-F238E27FC236}">
                <a16:creationId xmlns:a16="http://schemas.microsoft.com/office/drawing/2014/main" id="{341B3BBF-F788-47E4-8EF3-84F0433E5450}"/>
              </a:ext>
            </a:extLst>
          </p:cNvPr>
          <p:cNvGrpSpPr/>
          <p:nvPr/>
        </p:nvGrpSpPr>
        <p:grpSpPr>
          <a:xfrm>
            <a:off x="9160570" y="4565919"/>
            <a:ext cx="1955800" cy="1895022"/>
            <a:chOff x="9160570" y="4565919"/>
            <a:chExt cx="1955800" cy="1895022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3A4BF277-DD63-4213-B30D-17F0A0C42B39}"/>
                </a:ext>
              </a:extLst>
            </p:cNvPr>
            <p:cNvSpPr/>
            <p:nvPr/>
          </p:nvSpPr>
          <p:spPr>
            <a:xfrm>
              <a:off x="9160570" y="4565919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>
                  <a:solidFill>
                    <a:schemeClr val="tx1"/>
                  </a:solidFill>
                  <a:latin typeface="Georgia" panose="02040502050405020303" pitchFamily="18" charset="0"/>
                </a:rPr>
                <a:t>Varm mad (kød, sovs, kartofler, grønt) 1 stort glas mælk)</a:t>
              </a:r>
              <a:endParaRPr lang="da-DK" sz="1200" dirty="0">
                <a:solidFill>
                  <a:schemeClr val="tx1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AB4CA233-744F-4EE7-B3E6-48AB75A92E5A}"/>
                </a:ext>
              </a:extLst>
            </p:cNvPr>
            <p:cNvSpPr/>
            <p:nvPr/>
          </p:nvSpPr>
          <p:spPr>
            <a:xfrm>
              <a:off x="9988610" y="5859145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30 g protein</a:t>
              </a:r>
            </a:p>
          </p:txBody>
        </p:sp>
      </p:grpSp>
      <p:grpSp>
        <p:nvGrpSpPr>
          <p:cNvPr id="91" name="Gruppe 90">
            <a:extLst>
              <a:ext uri="{FF2B5EF4-FFF2-40B4-BE49-F238E27FC236}">
                <a16:creationId xmlns:a16="http://schemas.microsoft.com/office/drawing/2014/main" id="{7EA135B5-FCD9-4C12-BAD8-6B1A5721583A}"/>
              </a:ext>
            </a:extLst>
          </p:cNvPr>
          <p:cNvGrpSpPr/>
          <p:nvPr/>
        </p:nvGrpSpPr>
        <p:grpSpPr>
          <a:xfrm>
            <a:off x="7462256" y="4565919"/>
            <a:ext cx="1955734" cy="1895022"/>
            <a:chOff x="7462256" y="4565919"/>
            <a:chExt cx="1955734" cy="1895022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74AA1600-FFF6-426C-B802-AE8D542A9FA2}"/>
                </a:ext>
              </a:extLst>
            </p:cNvPr>
            <p:cNvSpPr/>
            <p:nvPr/>
          </p:nvSpPr>
          <p:spPr>
            <a:xfrm>
              <a:off x="7462256" y="4565919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Kage m. skyr ”on the side”, kaffe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2153F11-353D-4E49-8BE3-F51D837D1D3B}"/>
                </a:ext>
              </a:extLst>
            </p:cNvPr>
            <p:cNvSpPr/>
            <p:nvPr/>
          </p:nvSpPr>
          <p:spPr>
            <a:xfrm>
              <a:off x="8290230" y="5859145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10 g protein</a:t>
              </a:r>
            </a:p>
          </p:txBody>
        </p:sp>
      </p:grp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0142BD43-BE60-4B5F-AA0C-59B741E9AD38}"/>
              </a:ext>
            </a:extLst>
          </p:cNvPr>
          <p:cNvGrpSpPr/>
          <p:nvPr/>
        </p:nvGrpSpPr>
        <p:grpSpPr>
          <a:xfrm>
            <a:off x="5763940" y="4565919"/>
            <a:ext cx="1955669" cy="1895022"/>
            <a:chOff x="5763940" y="4565919"/>
            <a:chExt cx="1955669" cy="1895022"/>
          </a:xfrm>
        </p:grpSpPr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BEBE3685-04B4-4D71-9371-C20A40B02649}"/>
                </a:ext>
              </a:extLst>
            </p:cNvPr>
            <p:cNvSpPr/>
            <p:nvPr/>
          </p:nvSpPr>
          <p:spPr>
            <a:xfrm>
              <a:off x="5763940" y="4565919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2 halve rugbrød m. smør og pålæg, 1 stort glas mælk</a:t>
              </a:r>
            </a:p>
          </p:txBody>
        </p:sp>
        <p:sp>
          <p:nvSpPr>
            <p:cNvPr id="63" name="Rektangel 62">
              <a:extLst>
                <a:ext uri="{FF2B5EF4-FFF2-40B4-BE49-F238E27FC236}">
                  <a16:creationId xmlns:a16="http://schemas.microsoft.com/office/drawing/2014/main" id="{14066648-E7EB-49E4-9303-08AC46BECDD6}"/>
                </a:ext>
              </a:extLst>
            </p:cNvPr>
            <p:cNvSpPr/>
            <p:nvPr/>
          </p:nvSpPr>
          <p:spPr>
            <a:xfrm>
              <a:off x="6591849" y="5859145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20 g protein</a:t>
              </a:r>
            </a:p>
          </p:txBody>
        </p:sp>
      </p:grpSp>
      <p:grpSp>
        <p:nvGrpSpPr>
          <p:cNvPr id="89" name="Gruppe 88">
            <a:extLst>
              <a:ext uri="{FF2B5EF4-FFF2-40B4-BE49-F238E27FC236}">
                <a16:creationId xmlns:a16="http://schemas.microsoft.com/office/drawing/2014/main" id="{EA96EE79-FE61-46D3-B9F4-B08785DE5108}"/>
              </a:ext>
            </a:extLst>
          </p:cNvPr>
          <p:cNvGrpSpPr/>
          <p:nvPr/>
        </p:nvGrpSpPr>
        <p:grpSpPr>
          <a:xfrm>
            <a:off x="4065624" y="4565919"/>
            <a:ext cx="1955604" cy="1895022"/>
            <a:chOff x="4065624" y="4565919"/>
            <a:chExt cx="1955604" cy="1895022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FD63ECFC-7402-4007-B23B-6D29BD75545C}"/>
                </a:ext>
              </a:extLst>
            </p:cNvPr>
            <p:cNvSpPr/>
            <p:nvPr/>
          </p:nvSpPr>
          <p:spPr>
            <a:xfrm>
              <a:off x="4065624" y="4565919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1 proteinbar, the</a:t>
              </a:r>
            </a:p>
          </p:txBody>
        </p: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B7EF8F49-2896-470C-9CDE-6F9AA56D7F74}"/>
                </a:ext>
              </a:extLst>
            </p:cNvPr>
            <p:cNvSpPr/>
            <p:nvPr/>
          </p:nvSpPr>
          <p:spPr>
            <a:xfrm>
              <a:off x="4893468" y="5859145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20 g protein</a:t>
              </a:r>
            </a:p>
          </p:txBody>
        </p:sp>
      </p:grpSp>
      <p:grpSp>
        <p:nvGrpSpPr>
          <p:cNvPr id="88" name="Gruppe 87">
            <a:extLst>
              <a:ext uri="{FF2B5EF4-FFF2-40B4-BE49-F238E27FC236}">
                <a16:creationId xmlns:a16="http://schemas.microsoft.com/office/drawing/2014/main" id="{D61DF1D2-FAD9-4A31-A124-A300112B260E}"/>
              </a:ext>
            </a:extLst>
          </p:cNvPr>
          <p:cNvGrpSpPr/>
          <p:nvPr/>
        </p:nvGrpSpPr>
        <p:grpSpPr>
          <a:xfrm>
            <a:off x="2361919" y="4565919"/>
            <a:ext cx="1960928" cy="1895022"/>
            <a:chOff x="2361919" y="4565919"/>
            <a:chExt cx="1960928" cy="1895022"/>
          </a:xfrm>
        </p:grpSpPr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4D33A918-F8B0-4858-90D3-35B64BC6672C}"/>
                </a:ext>
              </a:extLst>
            </p:cNvPr>
            <p:cNvSpPr/>
            <p:nvPr/>
          </p:nvSpPr>
          <p:spPr>
            <a:xfrm>
              <a:off x="2361919" y="4565919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1 skive franskbrød m. smør, 2 tykke skiver ost og marmelade, kaffe</a:t>
              </a:r>
            </a:p>
          </p:txBody>
        </p: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3CEDC0D9-326A-4703-82B1-21C70B766817}"/>
                </a:ext>
              </a:extLst>
            </p:cNvPr>
            <p:cNvSpPr/>
            <p:nvPr/>
          </p:nvSpPr>
          <p:spPr>
            <a:xfrm>
              <a:off x="3195087" y="5859145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20 g protein</a:t>
              </a:r>
            </a:p>
          </p:txBody>
        </p:sp>
      </p:grpSp>
      <p:grpSp>
        <p:nvGrpSpPr>
          <p:cNvPr id="83" name="Gruppe 82">
            <a:extLst>
              <a:ext uri="{FF2B5EF4-FFF2-40B4-BE49-F238E27FC236}">
                <a16:creationId xmlns:a16="http://schemas.microsoft.com/office/drawing/2014/main" id="{9A76FC4C-685C-4E8C-BA10-6F394BDFBE1D}"/>
              </a:ext>
            </a:extLst>
          </p:cNvPr>
          <p:cNvGrpSpPr/>
          <p:nvPr/>
        </p:nvGrpSpPr>
        <p:grpSpPr>
          <a:xfrm>
            <a:off x="2090618" y="1153017"/>
            <a:ext cx="1656080" cy="1838216"/>
            <a:chOff x="2090618" y="1153017"/>
            <a:chExt cx="1656080" cy="1838216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2C4341DA-4601-4FED-ACDE-2B04795952AF}"/>
                </a:ext>
              </a:extLst>
            </p:cNvPr>
            <p:cNvSpPr/>
            <p:nvPr/>
          </p:nvSpPr>
          <p:spPr>
            <a:xfrm>
              <a:off x="2090618" y="1153017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1 skive franskbrød m. smør og marmelade, kaffe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899338C8-95B2-4FCC-A6B0-8D563432BC6F}"/>
                </a:ext>
              </a:extLst>
            </p:cNvPr>
            <p:cNvSpPr/>
            <p:nvPr/>
          </p:nvSpPr>
          <p:spPr>
            <a:xfrm>
              <a:off x="2455452" y="2389437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3 g protein</a:t>
              </a:r>
            </a:p>
          </p:txBody>
        </p:sp>
      </p:grpSp>
      <p:grpSp>
        <p:nvGrpSpPr>
          <p:cNvPr id="86" name="Gruppe 85">
            <a:extLst>
              <a:ext uri="{FF2B5EF4-FFF2-40B4-BE49-F238E27FC236}">
                <a16:creationId xmlns:a16="http://schemas.microsoft.com/office/drawing/2014/main" id="{E7128DF4-246C-4B92-9F31-F0C92B8BBA3E}"/>
              </a:ext>
            </a:extLst>
          </p:cNvPr>
          <p:cNvGrpSpPr/>
          <p:nvPr/>
        </p:nvGrpSpPr>
        <p:grpSpPr>
          <a:xfrm>
            <a:off x="7085699" y="1153017"/>
            <a:ext cx="1728619" cy="1838216"/>
            <a:chOff x="7085699" y="1153017"/>
            <a:chExt cx="1728619" cy="1838216"/>
          </a:xfrm>
        </p:grpSpPr>
        <p:sp>
          <p:nvSpPr>
            <p:cNvPr id="79" name="Ellipse 78">
              <a:extLst>
                <a:ext uri="{FF2B5EF4-FFF2-40B4-BE49-F238E27FC236}">
                  <a16:creationId xmlns:a16="http://schemas.microsoft.com/office/drawing/2014/main" id="{D2561EA8-CA44-4F06-90AD-41F965377F77}"/>
                </a:ext>
              </a:extLst>
            </p:cNvPr>
            <p:cNvSpPr/>
            <p:nvPr/>
          </p:nvSpPr>
          <p:spPr>
            <a:xfrm>
              <a:off x="7085699" y="1153017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Kage og kaffe</a:t>
              </a:r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25BDF205-F0E6-47F8-BE75-E3AADC538849}"/>
                </a:ext>
              </a:extLst>
            </p:cNvPr>
            <p:cNvSpPr/>
            <p:nvPr/>
          </p:nvSpPr>
          <p:spPr>
            <a:xfrm>
              <a:off x="7686558" y="2389437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3 g protein</a:t>
              </a:r>
            </a:p>
          </p:txBody>
        </p:sp>
      </p:grpSp>
      <p:grpSp>
        <p:nvGrpSpPr>
          <p:cNvPr id="84" name="Gruppe 83">
            <a:extLst>
              <a:ext uri="{FF2B5EF4-FFF2-40B4-BE49-F238E27FC236}">
                <a16:creationId xmlns:a16="http://schemas.microsoft.com/office/drawing/2014/main" id="{0A689706-8003-4D2C-AB18-97D97BB1D4BD}"/>
              </a:ext>
            </a:extLst>
          </p:cNvPr>
          <p:cNvGrpSpPr/>
          <p:nvPr/>
        </p:nvGrpSpPr>
        <p:grpSpPr>
          <a:xfrm>
            <a:off x="3755645" y="1153017"/>
            <a:ext cx="1656080" cy="1838216"/>
            <a:chOff x="3755645" y="1153017"/>
            <a:chExt cx="1656080" cy="1838216"/>
          </a:xfrm>
        </p:grpSpPr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5BCDAC36-1585-4978-BFC4-2802AA981788}"/>
                </a:ext>
              </a:extLst>
            </p:cNvPr>
            <p:cNvSpPr/>
            <p:nvPr/>
          </p:nvSpPr>
          <p:spPr>
            <a:xfrm>
              <a:off x="3755645" y="1153017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Banan, the</a:t>
              </a:r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DC116ABE-9ECC-4EAE-85BD-B95E0CE2F040}"/>
                </a:ext>
              </a:extLst>
            </p:cNvPr>
            <p:cNvSpPr/>
            <p:nvPr/>
          </p:nvSpPr>
          <p:spPr>
            <a:xfrm>
              <a:off x="4199154" y="2389437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0 g protein</a:t>
              </a:r>
            </a:p>
          </p:txBody>
        </p:sp>
      </p:grpSp>
      <p:grpSp>
        <p:nvGrpSpPr>
          <p:cNvPr id="87" name="Gruppe 86">
            <a:extLst>
              <a:ext uri="{FF2B5EF4-FFF2-40B4-BE49-F238E27FC236}">
                <a16:creationId xmlns:a16="http://schemas.microsoft.com/office/drawing/2014/main" id="{82AFF092-27D7-409A-BF9D-8A7169AF8E6D}"/>
              </a:ext>
            </a:extLst>
          </p:cNvPr>
          <p:cNvGrpSpPr/>
          <p:nvPr/>
        </p:nvGrpSpPr>
        <p:grpSpPr>
          <a:xfrm>
            <a:off x="8750724" y="1153017"/>
            <a:ext cx="1807296" cy="1838216"/>
            <a:chOff x="8750724" y="1153017"/>
            <a:chExt cx="1807296" cy="1838216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BE2599D-1750-4FC8-ACC6-AC88847179A4}"/>
                </a:ext>
              </a:extLst>
            </p:cNvPr>
            <p:cNvSpPr/>
            <p:nvPr/>
          </p:nvSpPr>
          <p:spPr>
            <a:xfrm>
              <a:off x="8750724" y="1153017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Varm mad (kød, sovs, kartofler, grønt), saft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9498156A-51B1-417E-B21D-1E9269045773}"/>
                </a:ext>
              </a:extLst>
            </p:cNvPr>
            <p:cNvSpPr/>
            <p:nvPr/>
          </p:nvSpPr>
          <p:spPr>
            <a:xfrm>
              <a:off x="9430260" y="2389437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20 g protein</a:t>
              </a:r>
            </a:p>
          </p:txBody>
        </p:sp>
      </p:grpSp>
      <p:grpSp>
        <p:nvGrpSpPr>
          <p:cNvPr id="85" name="Gruppe 84">
            <a:extLst>
              <a:ext uri="{FF2B5EF4-FFF2-40B4-BE49-F238E27FC236}">
                <a16:creationId xmlns:a16="http://schemas.microsoft.com/office/drawing/2014/main" id="{987BCC22-28F0-4FC8-95CB-1AC1C502E1BB}"/>
              </a:ext>
            </a:extLst>
          </p:cNvPr>
          <p:cNvGrpSpPr/>
          <p:nvPr/>
        </p:nvGrpSpPr>
        <p:grpSpPr>
          <a:xfrm>
            <a:off x="5420672" y="1153017"/>
            <a:ext cx="1656080" cy="1838216"/>
            <a:chOff x="5420672" y="1153017"/>
            <a:chExt cx="1656080" cy="1838216"/>
          </a:xfrm>
        </p:grpSpPr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E46FE316-1302-4569-B6B3-2A0CFBB597DF}"/>
                </a:ext>
              </a:extLst>
            </p:cNvPr>
            <p:cNvSpPr/>
            <p:nvPr/>
          </p:nvSpPr>
          <p:spPr>
            <a:xfrm>
              <a:off x="5420672" y="1153017"/>
              <a:ext cx="1656080" cy="14876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sz="1200" dirty="0">
                  <a:solidFill>
                    <a:schemeClr val="tx1"/>
                  </a:solidFill>
                  <a:latin typeface="Georgia" panose="02040502050405020303" pitchFamily="18" charset="0"/>
                </a:rPr>
                <a:t>2 halve rugbrød m. smør og pålæg, saft</a:t>
              </a:r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1A7EE6ED-A515-4C4C-A323-B368A95DC4FE}"/>
                </a:ext>
              </a:extLst>
            </p:cNvPr>
            <p:cNvSpPr/>
            <p:nvPr/>
          </p:nvSpPr>
          <p:spPr>
            <a:xfrm>
              <a:off x="5942856" y="2389437"/>
              <a:ext cx="1127760" cy="6017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a-DK" dirty="0">
                  <a:solidFill>
                    <a:schemeClr val="bg1"/>
                  </a:solidFill>
                  <a:latin typeface="Georgia" panose="02040502050405020303" pitchFamily="18" charset="0"/>
                </a:rPr>
                <a:t>10 g protein</a:t>
              </a:r>
            </a:p>
          </p:txBody>
        </p:sp>
      </p:grpSp>
      <p:sp>
        <p:nvSpPr>
          <p:cNvPr id="45" name="Ellipse 44">
            <a:extLst>
              <a:ext uri="{FF2B5EF4-FFF2-40B4-BE49-F238E27FC236}">
                <a16:creationId xmlns:a16="http://schemas.microsoft.com/office/drawing/2014/main" id="{518D077E-1835-4486-B8C1-6E836AB0657F}"/>
              </a:ext>
            </a:extLst>
          </p:cNvPr>
          <p:cNvSpPr/>
          <p:nvPr/>
        </p:nvSpPr>
        <p:spPr>
          <a:xfrm>
            <a:off x="9719195" y="2656348"/>
            <a:ext cx="2098301" cy="1893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dirty="0">
                <a:solidFill>
                  <a:schemeClr val="tx1"/>
                </a:solidFill>
                <a:latin typeface="Georgia" panose="02040502050405020303" pitchFamily="18" charset="0"/>
              </a:rPr>
              <a:t>36 g protein</a:t>
            </a:r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B551D864-326A-472B-BC62-04E85D3AF384}"/>
              </a:ext>
            </a:extLst>
          </p:cNvPr>
          <p:cNvSpPr/>
          <p:nvPr/>
        </p:nvSpPr>
        <p:spPr>
          <a:xfrm>
            <a:off x="9000776" y="2076347"/>
            <a:ext cx="3149326" cy="2760506"/>
          </a:xfrm>
          <a:prstGeom prst="ellipse">
            <a:avLst/>
          </a:prstGeom>
          <a:solidFill>
            <a:srgbClr val="526393"/>
          </a:solidFill>
          <a:ln>
            <a:solidFill>
              <a:srgbClr val="526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200" dirty="0">
                <a:solidFill>
                  <a:schemeClr val="bg1"/>
                </a:solidFill>
                <a:latin typeface="Georgia" panose="02040502050405020303" pitchFamily="18" charset="0"/>
              </a:rPr>
              <a:t>100 g protein</a:t>
            </a:r>
          </a:p>
        </p:txBody>
      </p:sp>
    </p:spTree>
    <p:extLst>
      <p:ext uri="{BB962C8B-B14F-4D97-AF65-F5344CB8AC3E}">
        <p14:creationId xmlns:p14="http://schemas.microsoft.com/office/powerpoint/2010/main" val="383148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BFF0AB82-929B-4D06-9237-56E09E7BD70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6" y="3429000"/>
            <a:ext cx="4152505" cy="34256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F46D100B-A790-4977-92D4-2D45C73193C5}"/>
              </a:ext>
            </a:extLst>
          </p:cNvPr>
          <p:cNvSpPr txBox="1"/>
          <p:nvPr/>
        </p:nvSpPr>
        <p:spPr>
          <a:xfrm>
            <a:off x="862887" y="4010466"/>
            <a:ext cx="25810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Franskbrød med 2 tykke skiver ost</a:t>
            </a:r>
          </a:p>
          <a:p>
            <a:pPr algn="ctr"/>
            <a:endParaRPr lang="da-DK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20 g protein</a:t>
            </a: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1300 kJ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919B47D6-0493-44C6-A44F-B5A5AE220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270" y="3429000"/>
            <a:ext cx="4040846" cy="342568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7EF48100-E264-4D9D-88F4-33185E73C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270" y="22895"/>
            <a:ext cx="4036468" cy="342568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2" name="Gruppe 1">
            <a:extLst>
              <a:ext uri="{FF2B5EF4-FFF2-40B4-BE49-F238E27FC236}">
                <a16:creationId xmlns:a16="http://schemas.microsoft.com/office/drawing/2014/main" id="{BCDFFF9E-A810-401F-A624-FFFF7A39798C}"/>
              </a:ext>
            </a:extLst>
          </p:cNvPr>
          <p:cNvGrpSpPr/>
          <p:nvPr/>
        </p:nvGrpSpPr>
        <p:grpSpPr>
          <a:xfrm>
            <a:off x="22010" y="22895"/>
            <a:ext cx="4152505" cy="3425687"/>
            <a:chOff x="0" y="0"/>
            <a:chExt cx="3182620" cy="3319975"/>
          </a:xfrm>
        </p:grpSpPr>
        <p:pic>
          <p:nvPicPr>
            <p:cNvPr id="5" name="Billede 4">
              <a:extLst>
                <a:ext uri="{FF2B5EF4-FFF2-40B4-BE49-F238E27FC236}">
                  <a16:creationId xmlns:a16="http://schemas.microsoft.com/office/drawing/2014/main" id="{A5AFF2B8-1DB4-412B-82F6-FFB6BCAD9839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82620" cy="3319975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</p:pic>
        <p:sp>
          <p:nvSpPr>
            <p:cNvPr id="9" name="Tekstfelt 8">
              <a:extLst>
                <a:ext uri="{FF2B5EF4-FFF2-40B4-BE49-F238E27FC236}">
                  <a16:creationId xmlns:a16="http://schemas.microsoft.com/office/drawing/2014/main" id="{660E4AB5-D441-4B1D-A11E-AECDEE7D589E}"/>
                </a:ext>
              </a:extLst>
            </p:cNvPr>
            <p:cNvSpPr txBox="1"/>
            <p:nvPr/>
          </p:nvSpPr>
          <p:spPr>
            <a:xfrm>
              <a:off x="339550" y="973432"/>
              <a:ext cx="2546252" cy="1938992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2 æg</a:t>
              </a:r>
            </a:p>
            <a:p>
              <a:pPr algn="ctr"/>
              <a:r>
                <a:rPr lang="da-DK" sz="24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3 skiver bacon</a:t>
              </a:r>
            </a:p>
            <a:p>
              <a:pPr algn="ctr"/>
              <a:endParaRPr lang="da-DK" sz="2400" b="1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  <a:p>
              <a:pPr algn="ctr"/>
              <a:r>
                <a:rPr lang="da-DK" sz="24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20 g protein</a:t>
              </a:r>
            </a:p>
            <a:p>
              <a:pPr algn="ctr"/>
              <a:r>
                <a:rPr lang="da-DK" sz="24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1200 kJ</a:t>
              </a:r>
            </a:p>
          </p:txBody>
        </p:sp>
      </p:grpSp>
      <p:sp>
        <p:nvSpPr>
          <p:cNvPr id="10" name="Tekstfelt 9">
            <a:extLst>
              <a:ext uri="{FF2B5EF4-FFF2-40B4-BE49-F238E27FC236}">
                <a16:creationId xmlns:a16="http://schemas.microsoft.com/office/drawing/2014/main" id="{101843B7-E089-48E8-9FFC-145A4A8FA264}"/>
              </a:ext>
            </a:extLst>
          </p:cNvPr>
          <p:cNvSpPr txBox="1"/>
          <p:nvPr/>
        </p:nvSpPr>
        <p:spPr>
          <a:xfrm>
            <a:off x="4916936" y="719730"/>
            <a:ext cx="27599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Havregrød, kogt på mælk, med 1 æggehvide</a:t>
            </a:r>
          </a:p>
          <a:p>
            <a:pPr algn="ctr"/>
            <a:endParaRPr lang="da-DK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20 g protein</a:t>
            </a: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1700 kJ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814D8D3A-AF9C-4B03-9F6D-7DDC4135BC76}"/>
              </a:ext>
            </a:extLst>
          </p:cNvPr>
          <p:cNvSpPr txBox="1"/>
          <p:nvPr/>
        </p:nvSpPr>
        <p:spPr>
          <a:xfrm>
            <a:off x="4800282" y="4195132"/>
            <a:ext cx="27599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2 skinkeruller med brieost og 1 glas mælk</a:t>
            </a:r>
          </a:p>
          <a:p>
            <a:pPr algn="ctr"/>
            <a:endParaRPr lang="da-DK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20 g protein</a:t>
            </a: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1000 kJ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C26A739A-6566-4D7E-B48F-5C32AB5B2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2" y="22895"/>
            <a:ext cx="3939626" cy="342568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80029027-1E26-4E39-8A06-31FAE9DB9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2" y="3512321"/>
            <a:ext cx="3939626" cy="3342366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15" name="Tekstfelt 14">
            <a:extLst>
              <a:ext uri="{FF2B5EF4-FFF2-40B4-BE49-F238E27FC236}">
                <a16:creationId xmlns:a16="http://schemas.microsoft.com/office/drawing/2014/main" id="{32FA9704-4F30-4733-B467-97A3F1B4DBFE}"/>
              </a:ext>
            </a:extLst>
          </p:cNvPr>
          <p:cNvSpPr txBox="1"/>
          <p:nvPr/>
        </p:nvSpPr>
        <p:spPr>
          <a:xfrm>
            <a:off x="9135508" y="581576"/>
            <a:ext cx="25722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Franskbrød med smør og syltetøj</a:t>
            </a:r>
          </a:p>
          <a:p>
            <a:pPr algn="ctr"/>
            <a:endParaRPr lang="da-DK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3 g protein</a:t>
            </a: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900 kJ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C0E334F1-6A32-47BE-A6E7-DA84CD85035E}"/>
              </a:ext>
            </a:extLst>
          </p:cNvPr>
          <p:cNvSpPr txBox="1"/>
          <p:nvPr/>
        </p:nvSpPr>
        <p:spPr>
          <a:xfrm>
            <a:off x="8949978" y="4379798"/>
            <a:ext cx="25179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Cornflakes med mælk</a:t>
            </a:r>
          </a:p>
          <a:p>
            <a:pPr algn="ctr"/>
            <a:endParaRPr lang="da-DK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9 g protein</a:t>
            </a:r>
          </a:p>
          <a:p>
            <a:pPr algn="ctr"/>
            <a:r>
              <a:rPr lang="da-DK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700 kJ</a:t>
            </a:r>
          </a:p>
        </p:txBody>
      </p:sp>
    </p:spTree>
    <p:extLst>
      <p:ext uri="{BB962C8B-B14F-4D97-AF65-F5344CB8AC3E}">
        <p14:creationId xmlns:p14="http://schemas.microsoft.com/office/powerpoint/2010/main" val="24408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319</Words>
  <Application>Microsoft Office PowerPoint</Application>
  <PresentationFormat>Widescreen</PresentationFormat>
  <Paragraphs>57</Paragraphs>
  <Slides>2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Georgia</vt:lpstr>
      <vt:lpstr>Oswald Light</vt:lpstr>
      <vt:lpstr>Office-tema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Andrea Dan Jensen</dc:creator>
  <cp:lastModifiedBy>Andrea Dan Jensen</cp:lastModifiedBy>
  <cp:revision>2</cp:revision>
  <dcterms:created xsi:type="dcterms:W3CDTF">2020-10-16T09:39:52Z</dcterms:created>
  <dcterms:modified xsi:type="dcterms:W3CDTF">2020-10-16T09:54:04Z</dcterms:modified>
</cp:coreProperties>
</file>